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</p:sldMasterIdLst>
  <p:notesMasterIdLst>
    <p:notesMasterId r:id="rId24"/>
  </p:notesMasterIdLst>
  <p:sldIdLst>
    <p:sldId id="297" r:id="rId2"/>
    <p:sldId id="296" r:id="rId3"/>
    <p:sldId id="300" r:id="rId4"/>
    <p:sldId id="567" r:id="rId5"/>
    <p:sldId id="618" r:id="rId6"/>
    <p:sldId id="613" r:id="rId7"/>
    <p:sldId id="789" r:id="rId8"/>
    <p:sldId id="792" r:id="rId9"/>
    <p:sldId id="793" r:id="rId10"/>
    <p:sldId id="864" r:id="rId11"/>
    <p:sldId id="865" r:id="rId12"/>
    <p:sldId id="867" r:id="rId13"/>
    <p:sldId id="866" r:id="rId14"/>
    <p:sldId id="868" r:id="rId15"/>
    <p:sldId id="870" r:id="rId16"/>
    <p:sldId id="617" r:id="rId17"/>
    <p:sldId id="871" r:id="rId18"/>
    <p:sldId id="874" r:id="rId19"/>
    <p:sldId id="872" r:id="rId20"/>
    <p:sldId id="873" r:id="rId21"/>
    <p:sldId id="875" r:id="rId22"/>
    <p:sldId id="299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pace Grotesk" pitchFamily="2" charset="0"/>
      <p:regular r:id="rId41"/>
      <p:bold r:id="rId42"/>
    </p:embeddedFont>
    <p:embeddedFont>
      <p:font typeface="Space Grotesk Medium" pitchFamily="2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96"/>
            <p14:sldId id="300"/>
            <p14:sldId id="567"/>
            <p14:sldId id="618"/>
            <p14:sldId id="613"/>
            <p14:sldId id="789"/>
            <p14:sldId id="792"/>
            <p14:sldId id="793"/>
            <p14:sldId id="864"/>
            <p14:sldId id="865"/>
            <p14:sldId id="867"/>
            <p14:sldId id="866"/>
            <p14:sldId id="868"/>
            <p14:sldId id="870"/>
            <p14:sldId id="617"/>
            <p14:sldId id="871"/>
            <p14:sldId id="874"/>
            <p14:sldId id="872"/>
            <p14:sldId id="873"/>
            <p14:sldId id="875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E8E0C9-C2FC-44FD-A5CD-70D47E3BFC4F}" v="4" dt="2023-12-09T00:08:33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447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818BF6-BBBC-410C-BF67-585D89D56E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34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9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818BF6-BBBC-410C-BF67-585D89D56E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15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3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0" r:id="rId2"/>
    <p:sldLayoutId id="2147483682" r:id="rId3"/>
    <p:sldLayoutId id="2147483678" r:id="rId4"/>
    <p:sldLayoutId id="2147483665" r:id="rId5"/>
    <p:sldLayoutId id="2147483667" r:id="rId6"/>
    <p:sldLayoutId id="2147483670" r:id="rId7"/>
    <p:sldLayoutId id="2147483671" r:id="rId8"/>
    <p:sldLayoutId id="21474836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878321-3177-42E5-BB57-FF224ED3614D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https://github.com/dotnet/roslyn/blob/master/docs/Language%20Feature%20Status.md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53326A2-58B3-46E4-960B-AB05F3AAB5E7}"/>
              </a:ext>
            </a:extLst>
          </p:cNvPr>
          <p:cNvSpPr txBox="1">
            <a:spLocks/>
          </p:cNvSpPr>
          <p:nvPr/>
        </p:nvSpPr>
        <p:spPr>
          <a:xfrm>
            <a:off x="609600" y="1252759"/>
            <a:ext cx="10644829" cy="4900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Record structs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Improvements of structure types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global using directives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File-scoped namespace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declaration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Extended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property patterns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Improvements on lambda expressions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Allow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const interpolated strings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Allow both assignment and declaration in the same deconstruction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7D0F8-DEC5-BDBC-829E-FD8A8AE2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C# 10.0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7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95D2-9DFC-ED01-6921-935D7926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C# 10: Inferred Delegate Type (Lambda)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D5F0-8D32-6867-34DF-60888702E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// C# 9.0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/>
              <a:t>&lt;</a:t>
            </a:r>
            <a:r>
              <a:rPr lang="en-US" dirty="0">
                <a:solidFill>
                  <a:schemeClr val="accent6"/>
                </a:solidFill>
              </a:rPr>
              <a:t>string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int</a:t>
            </a:r>
            <a:r>
              <a:rPr lang="en-US" dirty="0"/>
              <a:t>&gt; parse = </a:t>
            </a:r>
          </a:p>
          <a:p>
            <a:r>
              <a:rPr lang="en-US" dirty="0"/>
              <a:t>	(</a:t>
            </a:r>
            <a:r>
              <a:rPr lang="en-US" dirty="0">
                <a:solidFill>
                  <a:schemeClr val="accent6"/>
                </a:solidFill>
              </a:rPr>
              <a:t>string</a:t>
            </a:r>
            <a:r>
              <a:rPr lang="en-US" dirty="0"/>
              <a:t> number) =&gt;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1"/>
                </a:solidFill>
              </a:rPr>
              <a:t>Parse</a:t>
            </a:r>
            <a:r>
              <a:rPr lang="en-US" dirty="0"/>
              <a:t>(number);</a:t>
            </a:r>
          </a:p>
        </p:txBody>
      </p:sp>
    </p:spTree>
    <p:extLst>
      <p:ext uri="{BB962C8B-B14F-4D97-AF65-F5344CB8AC3E}">
        <p14:creationId xmlns:p14="http://schemas.microsoft.com/office/powerpoint/2010/main" val="2944567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95D2-9DFC-ED01-6921-935D7926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C# 10: Inferred Delegate Type (Lambda)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D5F0-8D32-6867-34DF-60888702E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// C# 9.0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/>
              <a:t>&lt;</a:t>
            </a:r>
            <a:r>
              <a:rPr lang="en-US" dirty="0">
                <a:solidFill>
                  <a:schemeClr val="accent6"/>
                </a:solidFill>
              </a:rPr>
              <a:t>string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int</a:t>
            </a:r>
            <a:r>
              <a:rPr lang="en-US" dirty="0"/>
              <a:t>&gt; parse = </a:t>
            </a:r>
          </a:p>
          <a:p>
            <a:r>
              <a:rPr lang="en-US" dirty="0"/>
              <a:t>	(</a:t>
            </a:r>
            <a:r>
              <a:rPr lang="en-US" dirty="0">
                <a:solidFill>
                  <a:schemeClr val="accent6"/>
                </a:solidFill>
              </a:rPr>
              <a:t>string</a:t>
            </a:r>
            <a:r>
              <a:rPr lang="en-US" dirty="0"/>
              <a:t> number) =&gt;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1"/>
                </a:solidFill>
              </a:rPr>
              <a:t>Parse</a:t>
            </a:r>
            <a:r>
              <a:rPr lang="en-US" dirty="0"/>
              <a:t>(number);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951617-B9FC-A29E-8AE7-8AAD62B9DF66}"/>
              </a:ext>
            </a:extLst>
          </p:cNvPr>
          <p:cNvSpPr/>
          <p:nvPr/>
        </p:nvSpPr>
        <p:spPr>
          <a:xfrm>
            <a:off x="309440" y="4435949"/>
            <a:ext cx="5871353" cy="12664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C# 9.0 </a:t>
            </a:r>
            <a:r>
              <a:rPr kumimoji="0" lang="sv-S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requires</a:t>
            </a: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sv-S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</a:t>
            </a: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to </a:t>
            </a:r>
            <a:r>
              <a:rPr kumimoji="0" lang="sv-S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explicitly</a:t>
            </a: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sv-S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specify</a:t>
            </a: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sv-S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delegate</a:t>
            </a: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sv-SE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type</a:t>
            </a:r>
            <a:r>
              <a:rPr kumimoji="0" lang="sv-SE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1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54CA93-2268-8A80-31C7-0D0BAD4536BA}"/>
              </a:ext>
            </a:extLst>
          </p:cNvPr>
          <p:cNvCxnSpPr>
            <a:cxnSpLocks/>
          </p:cNvCxnSpPr>
          <p:nvPr/>
        </p:nvCxnSpPr>
        <p:spPr>
          <a:xfrm flipV="1">
            <a:off x="953542" y="2831288"/>
            <a:ext cx="353174" cy="1382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96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95D2-9DFC-ED01-6921-935D7926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C# 10: Inferred Delegate Type (Lambda)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D5F0-8D32-6867-34DF-60888702E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// C# 9.0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Func</a:t>
            </a:r>
            <a:r>
              <a:rPr lang="en-US" dirty="0"/>
              <a:t>&lt;</a:t>
            </a:r>
            <a:r>
              <a:rPr lang="en-US" dirty="0">
                <a:solidFill>
                  <a:schemeClr val="accent6"/>
                </a:solidFill>
              </a:rPr>
              <a:t>string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int</a:t>
            </a:r>
            <a:r>
              <a:rPr lang="en-US" dirty="0"/>
              <a:t>&gt; parse = </a:t>
            </a:r>
          </a:p>
          <a:p>
            <a:r>
              <a:rPr lang="en-US" dirty="0"/>
              <a:t>	(</a:t>
            </a:r>
            <a:r>
              <a:rPr lang="en-US" dirty="0">
                <a:solidFill>
                  <a:schemeClr val="accent6"/>
                </a:solidFill>
              </a:rPr>
              <a:t>string</a:t>
            </a:r>
            <a:r>
              <a:rPr lang="en-US" dirty="0"/>
              <a:t> number) =&gt;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1"/>
                </a:solidFill>
              </a:rPr>
              <a:t>Parse</a:t>
            </a:r>
            <a:r>
              <a:rPr lang="en-US" dirty="0"/>
              <a:t>(number);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C# 10.0</a:t>
            </a:r>
          </a:p>
          <a:p>
            <a:r>
              <a:rPr lang="en-US" dirty="0">
                <a:solidFill>
                  <a:schemeClr val="accent1"/>
                </a:solidFill>
              </a:rPr>
              <a:t>var</a:t>
            </a:r>
            <a:r>
              <a:rPr lang="en-US" dirty="0"/>
              <a:t> parse = (</a:t>
            </a:r>
            <a:r>
              <a:rPr lang="en-US" dirty="0">
                <a:solidFill>
                  <a:schemeClr val="accent6"/>
                </a:solidFill>
              </a:rPr>
              <a:t>string</a:t>
            </a:r>
            <a:r>
              <a:rPr lang="en-US" dirty="0"/>
              <a:t> number) =&gt; </a:t>
            </a:r>
            <a:r>
              <a:rPr lang="en-US" dirty="0" err="1">
                <a:solidFill>
                  <a:schemeClr val="accent6"/>
                </a:solidFill>
              </a:rPr>
              <a:t>int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1"/>
                </a:solidFill>
              </a:rPr>
              <a:t>Parse</a:t>
            </a:r>
            <a:r>
              <a:rPr lang="en-US" dirty="0"/>
              <a:t>(number);</a:t>
            </a:r>
          </a:p>
        </p:txBody>
      </p:sp>
    </p:spTree>
    <p:extLst>
      <p:ext uri="{BB962C8B-B14F-4D97-AF65-F5344CB8AC3E}">
        <p14:creationId xmlns:p14="http://schemas.microsoft.com/office/powerpoint/2010/main" val="355305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7714-036C-E981-6FF6-7DC082FA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C# 10: Attributes in Lambdas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D04C-A838-2A33-5964-1EAE946C3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app.</a:t>
            </a:r>
            <a:r>
              <a:rPr lang="en-US" dirty="0" err="1">
                <a:solidFill>
                  <a:schemeClr val="accent1"/>
                </a:solidFill>
              </a:rPr>
              <a:t>MapGet</a:t>
            </a:r>
            <a:r>
              <a:rPr lang="en-US" dirty="0"/>
              <a:t>("/", </a:t>
            </a:r>
          </a:p>
          <a:p>
            <a:r>
              <a:rPr lang="en-US" dirty="0"/>
              <a:t>	[</a:t>
            </a:r>
            <a:r>
              <a:rPr lang="en-US" dirty="0" err="1">
                <a:solidFill>
                  <a:schemeClr val="accent3"/>
                </a:solidFill>
              </a:rPr>
              <a:t>FromHeader</a:t>
            </a:r>
            <a:r>
              <a:rPr lang="en-US" dirty="0"/>
              <a:t>(Name = </a:t>
            </a:r>
            <a:r>
              <a:rPr lang="en-US" dirty="0">
                <a:solidFill>
                  <a:schemeClr val="accent4"/>
                </a:solidFill>
              </a:rPr>
              <a:t>"Content-Type"</a:t>
            </a:r>
            <a:r>
              <a:rPr lang="en-US" dirty="0"/>
              <a:t>)]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6"/>
                </a:solidFill>
              </a:rPr>
              <a:t>string</a:t>
            </a:r>
            <a:r>
              <a:rPr lang="en-US" dirty="0"/>
              <a:t> </a:t>
            </a:r>
            <a:r>
              <a:rPr lang="en-US" dirty="0" err="1"/>
              <a:t>contentType</a:t>
            </a:r>
            <a:r>
              <a:rPr lang="en-US" dirty="0"/>
              <a:t>) =&gt; { ... }</a:t>
            </a:r>
          </a:p>
        </p:txBody>
      </p:sp>
    </p:spTree>
    <p:extLst>
      <p:ext uri="{BB962C8B-B14F-4D97-AF65-F5344CB8AC3E}">
        <p14:creationId xmlns:p14="http://schemas.microsoft.com/office/powerpoint/2010/main" val="14995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54C7333-D4CB-407C-834E-6E021EFF276D}"/>
              </a:ext>
            </a:extLst>
          </p:cNvPr>
          <p:cNvSpPr txBox="1">
            <a:spLocks/>
          </p:cNvSpPr>
          <p:nvPr/>
        </p:nvSpPr>
        <p:spPr>
          <a:xfrm>
            <a:off x="609600" y="1445014"/>
            <a:ext cx="5679238" cy="3967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More patterns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pattern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Slice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pattern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Span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pattern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nameof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(parameter)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Cache delegates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for static method group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Required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properties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required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 Name {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init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; }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ACD609A-6072-4799-9948-FCCF9C09ACEA}"/>
              </a:ext>
            </a:extLst>
          </p:cNvPr>
          <p:cNvSpPr txBox="1">
            <a:spLocks/>
          </p:cNvSpPr>
          <p:nvPr/>
        </p:nvSpPr>
        <p:spPr>
          <a:xfrm>
            <a:off x="6481989" y="1445013"/>
            <a:ext cx="5679238" cy="49960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Raw string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literals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Static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members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in interfaces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UTF-8 string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Literals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 err="1">
                <a:solidFill>
                  <a:prstClr val="black"/>
                </a:solidFill>
                <a:latin typeface="Consolas" panose="020B0609020204030204" pitchFamily="49" charset="0"/>
                <a:cs typeface="Space Grotesk" pitchFamily="2" charset="0"/>
              </a:rPr>
              <a:t>ReadOnly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Span&lt;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byte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&gt; span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"Filip Ekberg"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u8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Generic math support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Generic attributes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	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ThisisAGenericAttribute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&lt;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Space Grotesk" pitchFamily="2" charset="0"/>
              </a:rPr>
              <a:t>&gt;()]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Parameter null-checking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!!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) was been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withdrawn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due to community feedback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42684-5C70-2BD8-37B2-F155978B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cs typeface="Space Grotesk Medium" pitchFamily="2" charset="0"/>
              </a:rPr>
              <a:t>C# 11.0</a:t>
            </a:r>
            <a:endParaRPr lang="en-US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15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tRelatedDocuments null reference exception when using Page Type ...">
            <a:extLst>
              <a:ext uri="{FF2B5EF4-FFF2-40B4-BE49-F238E27FC236}">
                <a16:creationId xmlns:a16="http://schemas.microsoft.com/office/drawing/2014/main" id="{F815E1AB-1CDC-49CE-BEA7-E33E60298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79" y="119880"/>
            <a:ext cx="88773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ll reference exception - no source available - Stack Overflow">
            <a:extLst>
              <a:ext uri="{FF2B5EF4-FFF2-40B4-BE49-F238E27FC236}">
                <a16:creationId xmlns:a16="http://schemas.microsoft.com/office/drawing/2014/main" id="{42802A2B-CFA1-4E6C-98D0-7BDE8176D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1022" y="228737"/>
            <a:ext cx="43148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a null error in code Execution | Learn the basics of the ...">
            <a:extLst>
              <a:ext uri="{FF2B5EF4-FFF2-40B4-BE49-F238E27FC236}">
                <a16:creationId xmlns:a16="http://schemas.microsoft.com/office/drawing/2014/main" id="{3FDF70FC-6B7C-464D-8129-959691D17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882" y="4718820"/>
            <a:ext cx="45243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Null Value And Null Reference Handling - C#6 To C# 9 New Features ...">
            <a:extLst>
              <a:ext uri="{FF2B5EF4-FFF2-40B4-BE49-F238E27FC236}">
                <a16:creationId xmlns:a16="http://schemas.microsoft.com/office/drawing/2014/main" id="{28FEFBB6-ABB3-4DA2-B4D9-D766110C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5283" y="4131947"/>
            <a:ext cx="51244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orkaround for NullReferenceException in DBComparer – The Public Void">
            <a:extLst>
              <a:ext uri="{FF2B5EF4-FFF2-40B4-BE49-F238E27FC236}">
                <a16:creationId xmlns:a16="http://schemas.microsoft.com/office/drawing/2014/main" id="{8068F575-8A5F-4BDF-9C41-5FA47B7F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2672" y="1942149"/>
            <a:ext cx="43243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9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E51009-948A-66CB-CFC1-E0EC7CBE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5AEB7-44CA-137B-DF9A-74FB574C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4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878321-3177-42E5-BB57-FF224ED3614D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https://github.com/dotnet/roslyn/blob/master/docs/Language%20Feature%20Status.md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53326A2-58B3-46E4-960B-AB05F3AAB5E7}"/>
              </a:ext>
            </a:extLst>
          </p:cNvPr>
          <p:cNvSpPr txBox="1">
            <a:spLocks/>
          </p:cNvSpPr>
          <p:nvPr/>
        </p:nvSpPr>
        <p:spPr>
          <a:xfrm>
            <a:off x="609600" y="1304896"/>
            <a:ext cx="10644829" cy="4900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sz="2200" b="1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Primary constructors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sz="2200" b="1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Collection expressions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sz="2200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Inline arrays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Optional</a:t>
            </a:r>
            <a:r>
              <a:rPr kumimoji="0" lang="en-US" sz="22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parameters in lambda expressions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sz="2200" baseline="0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Ref</a:t>
            </a:r>
            <a:r>
              <a:rPr lang="en-US" sz="2200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readonly</a:t>
            </a:r>
            <a:r>
              <a:rPr lang="en-US" sz="2200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 parameters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Alias</a:t>
            </a:r>
            <a:r>
              <a:rPr kumimoji="0" lang="en-US" sz="22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any type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lang="en-US" sz="2200" baseline="0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Experimental</a:t>
            </a:r>
            <a:r>
              <a:rPr lang="en-US" sz="2200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 attribute</a:t>
            </a:r>
          </a:p>
          <a:p>
            <a:pPr marL="0" lvl="0" indent="0">
              <a:lnSpc>
                <a:spcPct val="150000"/>
              </a:lnSpc>
              <a:buNone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Interceptors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5CFC23-032D-513D-9A2D-329C26C0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C# 12.0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19545D-97AD-6604-876C-E2CC18F4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C# 12: Collection Expressions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AD57F-EAD5-2D87-AA27-C8DAA2A4D2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568" y="2204761"/>
            <a:ext cx="10363200" cy="351210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2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/>
          <a:lstStyle/>
          <a:p>
            <a:r>
              <a:rPr lang="en-US" dirty="0"/>
              <a:t>Let’s catch up with C#! Exciting new features in C# 9, 10, 11 and 12!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/>
          <a:lstStyle/>
          <a:p>
            <a:r>
              <a:rPr lang="en-US" dirty="0"/>
              <a:t>Filip Ekberg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19545D-97AD-6604-876C-E2CC18F4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C# 12: </a:t>
            </a:r>
            <a:r>
              <a:rPr lang="sv-SE" dirty="0" err="1"/>
              <a:t>Primary</a:t>
            </a:r>
            <a:r>
              <a:rPr lang="sv-SE" dirty="0"/>
              <a:t> </a:t>
            </a:r>
            <a:r>
              <a:rPr lang="sv-SE" dirty="0" err="1"/>
              <a:t>constructors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A39EDD-987F-B78C-B0E4-920C7CD07A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315" y="1988820"/>
            <a:ext cx="10565608" cy="422624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4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6F448-BBF4-6181-AB4C-21D70C48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Q &amp; 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2D832A-92E7-B537-33F9-C8C013682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223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0D8089C-5150-FC6D-46DB-AEB18DD4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59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878321-3177-42E5-BB57-FF224ED3614D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https://github.com/dotnet/roslyn/blob/master/docs/Language%20Feature%20Status.md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54C7333-D4CB-407C-834E-6E021EFF276D}"/>
              </a:ext>
            </a:extLst>
          </p:cNvPr>
          <p:cNvSpPr txBox="1">
            <a:spLocks/>
          </p:cNvSpPr>
          <p:nvPr/>
        </p:nvSpPr>
        <p:spPr>
          <a:xfrm>
            <a:off x="609600" y="1268801"/>
            <a:ext cx="5293140" cy="49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Records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Init only setters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Top-level statements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Pattern matching enhancements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Target-typed new expressions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Native sized integers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Function pointers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Suppress emitting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localsinit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flag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B1E5976-2741-4609-B6A3-BFAB7469EB0B}"/>
              </a:ext>
            </a:extLst>
          </p:cNvPr>
          <p:cNvSpPr txBox="1">
            <a:spLocks/>
          </p:cNvSpPr>
          <p:nvPr/>
        </p:nvSpPr>
        <p:spPr>
          <a:xfrm>
            <a:off x="6236115" y="1268800"/>
            <a:ext cx="5293140" cy="49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static anonymous functions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Target-typed conditional expressions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Covariant return types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Extension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GetEnumerator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support for foreach loops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Lambda discard parameters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Attributes on local functions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Module initializers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New features for partial methods</a:t>
            </a: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38FEE-FE83-1CFF-5047-572B3A57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C# 9.0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C981-EE2D-6FDA-D1D8-92F5486A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Pattern</a:t>
            </a:r>
            <a:r>
              <a:rPr lang="sv-SE" dirty="0"/>
              <a:t> </a:t>
            </a:r>
            <a:r>
              <a:rPr lang="sv-SE" dirty="0" err="1"/>
              <a:t>Matching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82662-E5B9-B0F6-8AC2-608FCC728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27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D42ACE-1ED4-47D9-81B1-5463A60C0B2A}"/>
              </a:ext>
            </a:extLst>
          </p:cNvPr>
          <p:cNvSpPr/>
          <p:nvPr/>
        </p:nvSpPr>
        <p:spPr>
          <a:xfrm>
            <a:off x="0" y="3444152"/>
            <a:ext cx="12192000" cy="3013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580E57-C669-4839-8059-C6A9A05E6AAD}"/>
              </a:ext>
            </a:extLst>
          </p:cNvPr>
          <p:cNvSpPr/>
          <p:nvPr/>
        </p:nvSpPr>
        <p:spPr>
          <a:xfrm>
            <a:off x="0" y="1133475"/>
            <a:ext cx="12192000" cy="210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303971-0872-43CB-ACEB-080D5D74F4E4}"/>
              </a:ext>
            </a:extLst>
          </p:cNvPr>
          <p:cNvSpPr/>
          <p:nvPr/>
        </p:nvSpPr>
        <p:spPr>
          <a:xfrm>
            <a:off x="3001279" y="1308823"/>
            <a:ext cx="88091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fruit.GetType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==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(Apple) &amp;&amp;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fruit.Color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Color.Green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var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apple = fruit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Apple;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food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MakeApplePieFrom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(apple);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EB7302-AC8F-4EB0-9759-EC2AF2898BFC}"/>
              </a:ext>
            </a:extLst>
          </p:cNvPr>
          <p:cNvSpPr/>
          <p:nvPr/>
        </p:nvSpPr>
        <p:spPr>
          <a:xfrm>
            <a:off x="3001279" y="3658388"/>
            <a:ext cx="72675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switch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(fruit)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apple.Color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Color.Green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food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MakeApplePieFrom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(apple);   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break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default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  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break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FA927-1E86-4AE9-BBB5-7EB2C72B0152}"/>
              </a:ext>
            </a:extLst>
          </p:cNvPr>
          <p:cNvSpPr txBox="1"/>
          <p:nvPr/>
        </p:nvSpPr>
        <p:spPr>
          <a:xfrm>
            <a:off x="381615" y="1955154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C# 1.0 – 6.0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6281-D283-48B6-B389-11C2DB084AA2}"/>
              </a:ext>
            </a:extLst>
          </p:cNvPr>
          <p:cNvSpPr txBox="1"/>
          <p:nvPr/>
        </p:nvSpPr>
        <p:spPr>
          <a:xfrm>
            <a:off x="381615" y="4720218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C# 7.0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83938-DCDF-480D-A927-B93C5AC348DC}"/>
              </a:ext>
            </a:extLst>
          </p:cNvPr>
          <p:cNvSpPr txBox="1"/>
          <p:nvPr/>
        </p:nvSpPr>
        <p:spPr>
          <a:xfrm>
            <a:off x="376169" y="313208"/>
            <a:ext cx="6170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cs typeface="Space Grotesk Medium" pitchFamily="2" charset="0"/>
              </a:rPr>
              <a:t>Matching a type &amp; ”attribute”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63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F4DF6-7558-AEA4-A4DD-4396EB4D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result = input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switch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42E4B9A-71EF-44FF-A81E-EA58BC151535}"/>
              </a:ext>
            </a:extLst>
          </p:cNvPr>
          <p:cNvSpPr>
            <a:spLocks noGrp="1"/>
          </p:cNvSpPr>
          <p:nvPr/>
        </p:nvSpPr>
        <p:spPr>
          <a:xfrm>
            <a:off x="10862988" y="6284068"/>
            <a:ext cx="1240456" cy="415047"/>
          </a:xfrm>
        </p:spPr>
        <p:txBody>
          <a:bodyPr anchor="ctr" anchorCtr="0">
            <a:noAutofit/>
          </a:bodyPr>
          <a:lstStyle>
            <a:lvl1pPr algn="l" defTabSz="93232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0" kern="1200" cap="none" spc="-102" baseline="0">
                <a:ln w="3175">
                  <a:noFill/>
                </a:ln>
                <a:solidFill>
                  <a:srgbClr val="FFFFFF"/>
                </a:solidFill>
                <a:effectLst/>
                <a:latin typeface="Segoe UI Light"/>
                <a:ea typeface="+mn-ea"/>
                <a:cs typeface="Segoe ui light (Headings)"/>
              </a:defRPr>
            </a:lvl1pPr>
          </a:lstStyle>
          <a:p>
            <a:pPr marL="0" marR="0" lvl="0" indent="0" algn="l" defTabSz="9323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 Light" panose="020B0502040204020203" pitchFamily="34" charset="0"/>
              </a:rPr>
              <a:t>@fekberg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BF669A-9663-461F-9268-50B843B2C1A1}"/>
              </a:ext>
            </a:extLst>
          </p:cNvPr>
          <p:cNvSpPr/>
          <p:nvPr/>
        </p:nvSpPr>
        <p:spPr>
          <a:xfrm rot="14533473">
            <a:off x="3062404" y="3352285"/>
            <a:ext cx="1868487" cy="15343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98117-AA02-47C9-AF02-717594AF74ED}"/>
              </a:ext>
            </a:extLst>
          </p:cNvPr>
          <p:cNvSpPr txBox="1"/>
          <p:nvPr/>
        </p:nvSpPr>
        <p:spPr>
          <a:xfrm>
            <a:off x="875914" y="4406144"/>
            <a:ext cx="10908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The object you want to create patterns for</a:t>
            </a:r>
            <a:endParaRPr kumimoji="0" lang="sv-SE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B067-E741-DE1B-228A-15E94D1B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j-ea"/>
                <a:cs typeface="Space Grotesk Medium" pitchFamily="2" charset="0"/>
              </a:rPr>
              <a:t>Pattern matching: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j-ea"/>
                <a:cs typeface="Space Grotesk Medium" pitchFamily="2" charset="0"/>
              </a:rPr>
              <a:t> Switch expression</a:t>
            </a:r>
            <a:endParaRPr lang="en-US" dirty="0">
              <a:latin typeface="Space Grotesk Medium" pitchFamily="2" charset="0"/>
              <a:cs typeface="Space Grotesk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1B225E4-07E2-4BD2-B510-C1063059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Patterns in C#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AE84FC26-CFB1-4257-BEAC-A6F81BDE4B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Space Grotesk" pitchFamily="2" charset="0"/>
                <a:cs typeface="Space Grotesk" pitchFamily="2" charset="0"/>
              </a:rPr>
              <a:t> </a:t>
            </a:r>
            <a:r>
              <a:rPr lang="en-US" b="1" dirty="0">
                <a:latin typeface="Space Grotesk" pitchFamily="2" charset="0"/>
                <a:cs typeface="Space Grotesk" pitchFamily="2" charset="0"/>
              </a:rPr>
              <a:t>Type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 pattern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Space Grotesk" pitchFamily="2" charset="0"/>
                <a:cs typeface="Space Grotesk" pitchFamily="2" charset="0"/>
              </a:rPr>
              <a:t> </a:t>
            </a:r>
            <a:r>
              <a:rPr lang="en-US" b="1" dirty="0">
                <a:latin typeface="Space Grotesk" pitchFamily="2" charset="0"/>
                <a:cs typeface="Space Grotesk" pitchFamily="2" charset="0"/>
              </a:rPr>
              <a:t>Positional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 pattern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Space Grotesk" pitchFamily="2" charset="0"/>
                <a:cs typeface="Space Grotesk" pitchFamily="2" charset="0"/>
              </a:rPr>
              <a:t> </a:t>
            </a:r>
            <a:r>
              <a:rPr lang="en-US" b="1" dirty="0">
                <a:latin typeface="Space Grotesk" pitchFamily="2" charset="0"/>
                <a:cs typeface="Space Grotesk" pitchFamily="2" charset="0"/>
              </a:rPr>
              <a:t>Property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 pattern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Space Grotesk" pitchFamily="2" charset="0"/>
                <a:cs typeface="Space Grotesk" pitchFamily="2" charset="0"/>
              </a:rPr>
              <a:t> </a:t>
            </a:r>
            <a:r>
              <a:rPr lang="en-US" b="1" dirty="0">
                <a:latin typeface="Space Grotesk" pitchFamily="2" charset="0"/>
                <a:cs typeface="Space Grotesk" pitchFamily="2" charset="0"/>
              </a:rPr>
              <a:t>Tuple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 pattern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Space Grotesk" pitchFamily="2" charset="0"/>
                <a:cs typeface="Space Grotesk" pitchFamily="2" charset="0"/>
              </a:rPr>
              <a:t> </a:t>
            </a:r>
            <a:r>
              <a:rPr lang="en-US" b="1" dirty="0">
                <a:latin typeface="Space Grotesk" pitchFamily="2" charset="0"/>
                <a:cs typeface="Space Grotesk" pitchFamily="2" charset="0"/>
              </a:rPr>
              <a:t>Relational</a:t>
            </a:r>
            <a:r>
              <a:rPr lang="en-US" dirty="0">
                <a:latin typeface="Space Grotesk" pitchFamily="2" charset="0"/>
                <a:cs typeface="Space Grotesk" pitchFamily="2" charset="0"/>
              </a:rPr>
              <a:t> pattern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7711D0-A1F7-8410-F5EB-8B1474D422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Conjunctive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and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” pattern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Disjunctive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” pattern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List </a:t>
            </a:r>
            <a:r>
              <a:rPr lang="en-US" sz="2800" dirty="0">
                <a:solidFill>
                  <a:prstClr val="black"/>
                </a:solidFill>
                <a:latin typeface="Space Grotesk" pitchFamily="2" charset="0"/>
                <a:cs typeface="Space Grotesk" pitchFamily="2" charset="0"/>
              </a:rPr>
              <a:t>pattern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Parenthesized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pattern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Negated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not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” pattern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Recursive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312069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7ED867-F5F5-CA83-5EA1-EA71682A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Demo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C4C9A2-FB67-7B2E-DBDA-97DC27C1F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Records</a:t>
            </a:r>
            <a:r>
              <a:rPr lang="sv-SE" dirty="0"/>
              <a:t> &amp; </a:t>
            </a:r>
            <a:r>
              <a:rPr lang="sv-SE" dirty="0" err="1"/>
              <a:t>Pattern</a:t>
            </a:r>
            <a:r>
              <a:rPr lang="sv-SE" dirty="0"/>
              <a:t> </a:t>
            </a:r>
            <a:r>
              <a:rPr lang="sv-SE" dirty="0" err="1"/>
              <a:t>Matching</a:t>
            </a:r>
            <a:r>
              <a:rPr lang="sv-SE" dirty="0"/>
              <a:t> in C# </a:t>
            </a:r>
            <a:r>
              <a:rPr lang="en-US" dirty="0"/>
              <a:t>8 =&gt; 12</a:t>
            </a:r>
          </a:p>
        </p:txBody>
      </p:sp>
    </p:spTree>
    <p:extLst>
      <p:ext uri="{BB962C8B-B14F-4D97-AF65-F5344CB8AC3E}">
        <p14:creationId xmlns:p14="http://schemas.microsoft.com/office/powerpoint/2010/main" val="32419500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651</Words>
  <Application>Microsoft Office PowerPoint</Application>
  <PresentationFormat>Widescreen</PresentationFormat>
  <Paragraphs>125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Consolas</vt:lpstr>
      <vt:lpstr>Space Grotesk Medium</vt:lpstr>
      <vt:lpstr>Open Sans</vt:lpstr>
      <vt:lpstr>Segoe UI</vt:lpstr>
      <vt:lpstr>Space Grotesk</vt:lpstr>
      <vt:lpstr>Arial</vt:lpstr>
      <vt:lpstr>Wingdings</vt:lpstr>
      <vt:lpstr>Calibri</vt:lpstr>
      <vt:lpstr>1_Office Theme</vt:lpstr>
      <vt:lpstr>PowerPoint Presentation</vt:lpstr>
      <vt:lpstr>Let’s catch up with C#! Exciting new features in C# 9, 10, 11 and 12!</vt:lpstr>
      <vt:lpstr>PowerPoint Presentation</vt:lpstr>
      <vt:lpstr>C# 9.0</vt:lpstr>
      <vt:lpstr>Pattern Matching</vt:lpstr>
      <vt:lpstr>PowerPoint Presentation</vt:lpstr>
      <vt:lpstr>Pattern matching: Switch expression</vt:lpstr>
      <vt:lpstr>Patterns in C#</vt:lpstr>
      <vt:lpstr>Demo</vt:lpstr>
      <vt:lpstr>C# 10.0</vt:lpstr>
      <vt:lpstr>C# 10: Inferred Delegate Type (Lambda)</vt:lpstr>
      <vt:lpstr>C# 10: Inferred Delegate Type (Lambda)</vt:lpstr>
      <vt:lpstr>C# 10: Inferred Delegate Type (Lambda)</vt:lpstr>
      <vt:lpstr>C# 10: Attributes in Lambdas</vt:lpstr>
      <vt:lpstr>C# 11.0</vt:lpstr>
      <vt:lpstr>PowerPoint Presentation</vt:lpstr>
      <vt:lpstr>Demo</vt:lpstr>
      <vt:lpstr>C# 12.0</vt:lpstr>
      <vt:lpstr>C# 12: Collection Expressions</vt:lpstr>
      <vt:lpstr>C# 12: Primary constructors</vt:lpstr>
      <vt:lpstr>Q &amp; A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2023-12-09T00:08:33Z</dcterms:created>
  <dcterms:modified xsi:type="dcterms:W3CDTF">2023-12-09T00:09:05Z</dcterms:modified>
</cp:coreProperties>
</file>